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68" r:id="rId1"/>
  </p:sldMasterIdLst>
  <p:sldIdLst>
    <p:sldId id="256" r:id="rId2"/>
    <p:sldId id="265" r:id="rId3"/>
    <p:sldId id="263" r:id="rId4"/>
    <p:sldId id="264" r:id="rId5"/>
    <p:sldId id="266" r:id="rId6"/>
    <p:sldId id="269" r:id="rId7"/>
    <p:sldId id="270" r:id="rId8"/>
    <p:sldId id="271" r:id="rId9"/>
    <p:sldId id="275" r:id="rId10"/>
    <p:sldId id="267" r:id="rId11"/>
    <p:sldId id="268" r:id="rId12"/>
    <p:sldId id="274" r:id="rId13"/>
    <p:sldId id="276" r:id="rId14"/>
    <p:sldId id="273" r:id="rId15"/>
    <p:sldId id="272" r:id="rId1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8287"/>
    <a:srgbClr val="CEC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706AD1-17A1-E25A-ADB5-68565C09E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4791CA1-AAB7-DFC2-0BDF-808A18B78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DDDBD3-77E2-BFC2-FB93-CCDA96D2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0C46CCF-FBA8-711B-BF1B-E49CBD32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3B36C50-CC38-F41C-148E-B0274A34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40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503FD2D-8F7D-9E1B-24A6-266DCFCC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5CBAA05-2BB3-0457-86BD-45837B394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A47940-6939-3AA9-AD30-4F9E692E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D4F9609-02F6-CD70-B5F4-7BED5809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AA58394-0FAE-00B0-601A-16F52EC7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93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4E286D1-0D67-7E4C-0BD1-415AB9201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E1F75D9-2865-7DDD-E2B5-19D9491C0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C100011-DDDC-9527-0333-2A6EB57D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BCA816-7FB4-63BB-CD8D-BAEE99BAB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409EE85-73BB-6EA6-33B3-5C0C7370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790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AE5EB0-1D3A-F593-B398-40A8D9D1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827FECA-E008-074B-36CF-478A7394C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406D9CF-55B6-A4FE-F73E-0C5DCB86D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0889D10-A719-4EB4-8A66-9AD6500E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7BC81DD-9B50-E0C0-35A4-893FA0EB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316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49BCF6-D61B-2DAE-24AF-51FC2270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A774464-634E-E745-94AE-F0F975C0C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0CE2AB9-2D46-F13A-5AF1-9A185D91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E6F76B5-E53C-3926-55E5-D41AC4D0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828F394-49B2-8DBE-4C51-BD8C2791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518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FB08C7-3698-A217-23F1-C33FEB14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7EF307D-C84E-4EF9-9308-FF0961CA0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248A9F8-0097-BA65-35FF-1364AE4F6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B6890A8-D171-3B05-2CCF-736A3359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934069E-3CD6-1AF6-BAA6-02BD5382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79FD4E9-01A7-2BA4-E668-C34D87CA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831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CB39C6-8782-6430-601A-72CBCD4ED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C21A98E-466A-9A5A-0C77-05231E53B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3760F6D-C927-69D4-4CDD-5B6E25AF4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135C406-124B-55E2-8388-A3B39FEA6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83C39F2-3198-6181-2CB9-50D0459D5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3005AAA-9257-8FBF-6E46-15DC7862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24A7EA3-B456-DCF4-5633-4DBAF4D8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1D0A17D-39C1-7026-70EE-029CCAFC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7520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FF6EFC-F1ED-62F7-A4D9-864C8BA7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58B17D4-540B-FB66-72E6-A011420A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E037046-819D-D7EA-AD18-1DFE62EE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F1BFEF5-9E06-7E1A-124C-00864619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102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953E9AA-093E-4B44-9574-D3207B235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5598DDB-68E1-328D-E378-EFD17A70D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9C2D49A-C06F-7BF2-AD26-56D5838E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748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79334E6-0B57-4E11-3279-AAD3E09C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5718DD4-14BB-5A8C-4052-C5632604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E8D1C0C-B961-A44A-3E38-C3D2F5DB5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B70D8C0-E1AA-E299-2814-297A73FE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E4634D5-D362-0885-B734-631E459BE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D77308F-F83C-3502-155A-92FDE6BF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45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6CF2A1A-AD18-C567-1B97-9B85C1D42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29F1B4D0-2C87-BAA0-B646-721459801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70CF1AF-9EB0-7DF0-8DAF-F1D617CFE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08A8B29-84B0-F806-F18D-C00C9EE2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ACE5477-0A94-1F51-461F-E18022EC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0B245FE-AFFE-CBB2-02C4-2DC07233C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342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DBF72E92-C51E-CED0-8235-521CE8FA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81C6AA2-9441-5D3B-58FF-D9061BC6F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9D436E0-4038-323C-A6C7-074973659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194D2-5254-4718-AED9-36FAD57D791A}" type="datetimeFigureOut">
              <a:rPr lang="he-IL" smtClean="0"/>
              <a:t>ל'/שבט/תשפ"ג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B5DAE0B-3868-117B-355E-320B4FAE6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2876C01-C84F-2E41-3F0C-80121784F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241C5-8AC1-41E2-B03D-C6A3A15745F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962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-z-animals.com/animal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BEB59C0A-71BF-FC9A-04BD-C028BBCE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1" t="22346" r="23731" b="113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A604B3A-34A4-77A0-A7AA-B6AD5B87A969}"/>
              </a:ext>
            </a:extLst>
          </p:cNvPr>
          <p:cNvSpPr txBox="1"/>
          <p:nvPr/>
        </p:nvSpPr>
        <p:spPr>
          <a:xfrm>
            <a:off x="146936" y="1484243"/>
            <a:ext cx="5949064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800" b="1" dirty="0">
                <a:solidFill>
                  <a:srgbClr val="FFFF00"/>
                </a:solidFill>
                <a:latin typeface="Book Antiqua" panose="02040602050305030304" pitchFamily="18" charset="0"/>
              </a:rPr>
              <a:t>Endangered animals</a:t>
            </a:r>
            <a:endParaRPr lang="he-IL" sz="4800" b="1" dirty="0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DDF56C4E-D5CA-9A5B-987C-B42196B17462}"/>
              </a:ext>
            </a:extLst>
          </p:cNvPr>
          <p:cNvSpPr txBox="1"/>
          <p:nvPr/>
        </p:nvSpPr>
        <p:spPr>
          <a:xfrm>
            <a:off x="1289020" y="2315240"/>
            <a:ext cx="478047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Book Antiqua" panose="02040602050305030304" pitchFamily="18" charset="0"/>
              </a:rPr>
              <a:t>By Shahar ben-</a:t>
            </a:r>
            <a:r>
              <a:rPr lang="en-US" sz="2000" b="1" dirty="0" err="1">
                <a:solidFill>
                  <a:srgbClr val="FFFF00"/>
                </a:solidFill>
                <a:latin typeface="Book Antiqua" panose="02040602050305030304" pitchFamily="18" charset="0"/>
              </a:rPr>
              <a:t>naim</a:t>
            </a:r>
            <a:r>
              <a:rPr lang="en-US" sz="2000" b="1" dirty="0">
                <a:solidFill>
                  <a:srgbClr val="FFFF00"/>
                </a:solidFill>
                <a:latin typeface="Book Antiqua" panose="02040602050305030304" pitchFamily="18" charset="0"/>
              </a:rPr>
              <a:t> and Daniella </a:t>
            </a:r>
            <a:r>
              <a:rPr lang="en-US" sz="2000" b="1" dirty="0" err="1">
                <a:solidFill>
                  <a:srgbClr val="FFFF00"/>
                </a:solidFill>
                <a:latin typeface="Book Antiqua" panose="02040602050305030304" pitchFamily="18" charset="0"/>
              </a:rPr>
              <a:t>boaz</a:t>
            </a:r>
            <a:endParaRPr lang="he-IL" sz="2000" b="1" dirty="0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2580C591-6956-229D-05F2-AE904164E09E}"/>
              </a:ext>
            </a:extLst>
          </p:cNvPr>
          <p:cNvSpPr txBox="1"/>
          <p:nvPr/>
        </p:nvSpPr>
        <p:spPr>
          <a:xfrm>
            <a:off x="5735664" y="6382171"/>
            <a:ext cx="6045245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FFFF00"/>
                </a:solidFill>
                <a:latin typeface="Book Antiqua" panose="02040602050305030304" pitchFamily="18" charset="0"/>
              </a:rPr>
              <a:t>פרויקט סיום- מבוא למדעי הנתונים- </a:t>
            </a:r>
            <a:r>
              <a:rPr lang="en-US" sz="2800" b="1" dirty="0">
                <a:solidFill>
                  <a:srgbClr val="FFFF00"/>
                </a:solidFill>
                <a:latin typeface="Book Antiqua" panose="02040602050305030304" pitchFamily="18" charset="0"/>
              </a:rPr>
              <a:t>HIT</a:t>
            </a:r>
            <a:endParaRPr lang="he-IL" sz="2800" b="1" dirty="0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pic>
        <p:nvPicPr>
          <p:cNvPr id="17" name="תמונה 16" descr="תמונה שמכילה פינגווין, ציפור&#10;&#10;התיאור נוצר באופן אוטומטי">
            <a:extLst>
              <a:ext uri="{FF2B5EF4-FFF2-40B4-BE49-F238E27FC236}">
                <a16:creationId xmlns:a16="http://schemas.microsoft.com/office/drawing/2014/main" id="{31616BE9-C687-09B4-188D-EB29D6E21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45" y="3146237"/>
            <a:ext cx="1777594" cy="2932528"/>
          </a:xfrm>
          <a:prstGeom prst="rect">
            <a:avLst/>
          </a:prstGeom>
        </p:spPr>
      </p:pic>
      <p:pic>
        <p:nvPicPr>
          <p:cNvPr id="19" name="תמונה 18" descr="תמונה שמכילה כהה&#10;&#10;התיאור נוצר באופן אוטומטי">
            <a:extLst>
              <a:ext uri="{FF2B5EF4-FFF2-40B4-BE49-F238E27FC236}">
                <a16:creationId xmlns:a16="http://schemas.microsoft.com/office/drawing/2014/main" id="{AB25590B-8A2E-01CA-B972-05CD3E437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96" y="356853"/>
            <a:ext cx="3577450" cy="3759154"/>
          </a:xfrm>
          <a:prstGeom prst="rect">
            <a:avLst/>
          </a:prstGeom>
        </p:spPr>
      </p:pic>
      <p:pic>
        <p:nvPicPr>
          <p:cNvPr id="15" name="תמונה 14" descr="תמונה שמכילה יונק, כלב, שחור, פנדה ענק&#10;&#10;התיאור נוצר באופן אוטומטי">
            <a:extLst>
              <a:ext uri="{FF2B5EF4-FFF2-40B4-BE49-F238E27FC236}">
                <a16:creationId xmlns:a16="http://schemas.microsoft.com/office/drawing/2014/main" id="{472A23F0-0B4F-66B9-2B49-F46D946C3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94" y="3146237"/>
            <a:ext cx="2588766" cy="216941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1857261-3918-B4F4-9499-2460683ED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736" y="2661819"/>
            <a:ext cx="3202516" cy="275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5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9369287" y="443877"/>
            <a:ext cx="2822713" cy="1928262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b="1" dirty="0">
                <a:latin typeface="Narkisim" panose="020E0502050101010101" pitchFamily="34" charset="-79"/>
                <a:cs typeface="Narkisim" panose="020E0502050101010101" pitchFamily="34" charset="-79"/>
              </a:rPr>
              <a:t>ניתוח ראשוני</a:t>
            </a:r>
            <a:endParaRPr lang="he-IL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B4208E1-4637-E995-73FE-91E05FDEB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5" t="28975" r="56196" b="12059"/>
          <a:stretch/>
        </p:blipFill>
        <p:spPr>
          <a:xfrm>
            <a:off x="318052" y="1113182"/>
            <a:ext cx="3366052" cy="4041913"/>
          </a:xfrm>
          <a:prstGeom prst="rect">
            <a:avLst/>
          </a:prstGeom>
        </p:spPr>
      </p:pic>
      <p:cxnSp>
        <p:nvCxnSpPr>
          <p:cNvPr id="2" name="מחבר חץ ישר 1">
            <a:extLst>
              <a:ext uri="{FF2B5EF4-FFF2-40B4-BE49-F238E27FC236}">
                <a16:creationId xmlns:a16="http://schemas.microsoft.com/office/drawing/2014/main" id="{46BCED4F-B543-BB0F-A8E5-708DCCBA9A01}"/>
              </a:ext>
            </a:extLst>
          </p:cNvPr>
          <p:cNvCxnSpPr>
            <a:cxnSpLocks/>
          </p:cNvCxnSpPr>
          <p:nvPr/>
        </p:nvCxnSpPr>
        <p:spPr>
          <a:xfrm>
            <a:off x="3882886" y="3120884"/>
            <a:ext cx="1855305" cy="13254"/>
          </a:xfrm>
          <a:prstGeom prst="straightConnector1">
            <a:avLst/>
          </a:prstGeom>
          <a:ln w="76200">
            <a:solidFill>
              <a:schemeClr val="bg1"/>
            </a:solidFill>
            <a:prstDash val="sysDot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490D2146-3428-120B-E8EC-A2A910E4F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87" t="42895" r="55406" b="13799"/>
          <a:stretch/>
        </p:blipFill>
        <p:spPr>
          <a:xfrm>
            <a:off x="5844210" y="1113182"/>
            <a:ext cx="3366052" cy="40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9369287" y="443877"/>
            <a:ext cx="2822713" cy="1928262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b="1" dirty="0">
                <a:latin typeface="Narkisim" panose="020E0502050101010101" pitchFamily="34" charset="-79"/>
                <a:cs typeface="Narkisim" panose="020E0502050101010101" pitchFamily="34" charset="-79"/>
              </a:rPr>
              <a:t>ניתוח מתקדם</a:t>
            </a:r>
            <a:endParaRPr lang="he-IL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849F8182-1F17-FAF0-EB43-5F89661E0E8E}"/>
              </a:ext>
            </a:extLst>
          </p:cNvPr>
          <p:cNvGrpSpPr/>
          <p:nvPr/>
        </p:nvGrpSpPr>
        <p:grpSpPr>
          <a:xfrm>
            <a:off x="6574882" y="2822713"/>
            <a:ext cx="5020770" cy="3763253"/>
            <a:chOff x="2710070" y="1669775"/>
            <a:chExt cx="3995531" cy="3417263"/>
          </a:xfrm>
        </p:grpSpPr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AA0C500C-DF8F-7478-B4E2-D6976E31D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804" t="46254" r="42609" b="7805"/>
            <a:stretch/>
          </p:blipFill>
          <p:spPr>
            <a:xfrm>
              <a:off x="2710071" y="1937983"/>
              <a:ext cx="3995530" cy="3149055"/>
            </a:xfrm>
            <a:prstGeom prst="rect">
              <a:avLst/>
            </a:prstGeom>
          </p:spPr>
        </p:pic>
        <p:pic>
          <p:nvPicPr>
            <p:cNvPr id="23" name="תמונה 22">
              <a:extLst>
                <a:ext uri="{FF2B5EF4-FFF2-40B4-BE49-F238E27FC236}">
                  <a16:creationId xmlns:a16="http://schemas.microsoft.com/office/drawing/2014/main" id="{725C51DB-7F4E-1C07-303E-45ED47A47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28" t="24335" r="45001" b="70638"/>
            <a:stretch/>
          </p:blipFill>
          <p:spPr>
            <a:xfrm>
              <a:off x="2710070" y="1669775"/>
              <a:ext cx="3995530" cy="344556"/>
            </a:xfrm>
            <a:prstGeom prst="rect">
              <a:avLst/>
            </a:prstGeom>
          </p:spPr>
        </p:pic>
      </p:grpSp>
      <p:pic>
        <p:nvPicPr>
          <p:cNvPr id="28" name="תמונה 27">
            <a:extLst>
              <a:ext uri="{FF2B5EF4-FFF2-40B4-BE49-F238E27FC236}">
                <a16:creationId xmlns:a16="http://schemas.microsoft.com/office/drawing/2014/main" id="{87279061-2786-6FBC-5E8A-FC409EC44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08" t="29168" r="30000" b="20433"/>
          <a:stretch/>
        </p:blipFill>
        <p:spPr>
          <a:xfrm>
            <a:off x="159629" y="2822714"/>
            <a:ext cx="6294180" cy="376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9369287" y="443877"/>
            <a:ext cx="2822713" cy="1928262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b="1" dirty="0">
                <a:latin typeface="Narkisim" panose="020E0502050101010101" pitchFamily="34" charset="-79"/>
                <a:cs typeface="Narkisim" panose="020E0502050101010101" pitchFamily="34" charset="-79"/>
              </a:rPr>
              <a:t>ניתוח מתקדם</a:t>
            </a:r>
            <a:endParaRPr lang="he-IL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445F3BF-E104-9FFE-1AF9-58020235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9" t="27041" r="38152" b="8773"/>
          <a:stretch/>
        </p:blipFill>
        <p:spPr>
          <a:xfrm>
            <a:off x="589720" y="1054117"/>
            <a:ext cx="5698435" cy="5240666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8EA627A8-8E6C-5366-3E7D-477B5F8C6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13" t="43282" r="42500" b="10482"/>
          <a:stretch/>
        </p:blipFill>
        <p:spPr>
          <a:xfrm>
            <a:off x="6692348" y="2570922"/>
            <a:ext cx="4293704" cy="37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6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9369287" y="443877"/>
            <a:ext cx="2822713" cy="1928262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b="1" dirty="0">
                <a:latin typeface="Narkisim" panose="020E0502050101010101" pitchFamily="34" charset="-79"/>
                <a:cs typeface="Narkisim" panose="020E0502050101010101" pitchFamily="34" charset="-79"/>
              </a:rPr>
              <a:t>למידת מכונה</a:t>
            </a:r>
            <a:endParaRPr lang="he-IL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45992416-17AE-E6CE-2A20-5500EECE6D62}"/>
              </a:ext>
            </a:extLst>
          </p:cNvPr>
          <p:cNvSpPr/>
          <p:nvPr/>
        </p:nvSpPr>
        <p:spPr>
          <a:xfrm>
            <a:off x="3319668" y="397492"/>
            <a:ext cx="3359428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400" b="1">
                <a:solidFill>
                  <a:schemeClr val="bg1"/>
                </a:solidFill>
              </a:rPr>
              <a:t>Naive </a:t>
            </a:r>
            <a:r>
              <a:rPr lang="en-US" sz="4400" b="1" dirty="0">
                <a:solidFill>
                  <a:schemeClr val="bg1"/>
                </a:solidFill>
              </a:rPr>
              <a:t>bayes</a:t>
            </a:r>
            <a:endParaRPr lang="he-IL" sz="4400" b="1" dirty="0">
              <a:solidFill>
                <a:schemeClr val="bg1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6C96115-703D-B98B-7ECE-CB7ACA044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4" t="48308" r="50000" b="15732"/>
          <a:stretch/>
        </p:blipFill>
        <p:spPr>
          <a:xfrm>
            <a:off x="1868556" y="1683027"/>
            <a:ext cx="5988667" cy="38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1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9369287" y="443877"/>
            <a:ext cx="2822713" cy="1928262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b="1" dirty="0">
                <a:latin typeface="Narkisim" panose="020E0502050101010101" pitchFamily="34" charset="-79"/>
                <a:cs typeface="Narkisim" panose="020E0502050101010101" pitchFamily="34" charset="-79"/>
              </a:rPr>
              <a:t>למידת מכונה</a:t>
            </a:r>
            <a:endParaRPr lang="he-IL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1510A64-A5E4-45B2-4F30-E5160EE17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4" t="38642" r="13804" b="30425"/>
          <a:stretch/>
        </p:blipFill>
        <p:spPr>
          <a:xfrm>
            <a:off x="450573" y="1374913"/>
            <a:ext cx="8110331" cy="212034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261F5F3-8DEC-A729-3F66-9683252A6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4" t="36322" r="25652" b="31199"/>
          <a:stretch/>
        </p:blipFill>
        <p:spPr>
          <a:xfrm>
            <a:off x="450573" y="3591339"/>
            <a:ext cx="8110330" cy="2226365"/>
          </a:xfrm>
          <a:prstGeom prst="rect">
            <a:avLst/>
          </a:prstGeom>
        </p:spPr>
      </p:pic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45992416-17AE-E6CE-2A20-5500EECE6D62}"/>
              </a:ext>
            </a:extLst>
          </p:cNvPr>
          <p:cNvSpPr/>
          <p:nvPr/>
        </p:nvSpPr>
        <p:spPr>
          <a:xfrm>
            <a:off x="3319668" y="397492"/>
            <a:ext cx="2372139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400" b="1" dirty="0" err="1">
                <a:solidFill>
                  <a:schemeClr val="bg1"/>
                </a:solidFill>
              </a:rPr>
              <a:t>knn</a:t>
            </a:r>
            <a:endParaRPr lang="he-IL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BEB59C0A-71BF-FC9A-04BD-C028BBCED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1" t="22346" r="23731" b="113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A604B3A-34A4-77A0-A7AA-B6AD5B87A969}"/>
              </a:ext>
            </a:extLst>
          </p:cNvPr>
          <p:cNvSpPr txBox="1"/>
          <p:nvPr/>
        </p:nvSpPr>
        <p:spPr>
          <a:xfrm>
            <a:off x="4884505" y="622852"/>
            <a:ext cx="1883849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4800" b="1" dirty="0">
                <a:solidFill>
                  <a:srgbClr val="FFFF00"/>
                </a:solidFill>
                <a:latin typeface="Book Antiqua" panose="02040602050305030304" pitchFamily="18" charset="0"/>
              </a:rPr>
              <a:t>לסיכום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2580C591-6956-229D-05F2-AE904164E09E}"/>
              </a:ext>
            </a:extLst>
          </p:cNvPr>
          <p:cNvSpPr txBox="1"/>
          <p:nvPr/>
        </p:nvSpPr>
        <p:spPr>
          <a:xfrm>
            <a:off x="5735664" y="6382171"/>
            <a:ext cx="6045245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FFFF00"/>
                </a:solidFill>
                <a:latin typeface="Book Antiqua" panose="02040602050305030304" pitchFamily="18" charset="0"/>
              </a:rPr>
              <a:t>פרויקט סיום- מבוא למדעי הנתונים- </a:t>
            </a:r>
            <a:r>
              <a:rPr lang="en-US" sz="2800" b="1" dirty="0">
                <a:solidFill>
                  <a:srgbClr val="FFFF00"/>
                </a:solidFill>
                <a:latin typeface="Book Antiqua" panose="02040602050305030304" pitchFamily="18" charset="0"/>
              </a:rPr>
              <a:t>HIT</a:t>
            </a:r>
            <a:endParaRPr lang="he-IL" sz="2800" b="1" dirty="0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  <p:pic>
        <p:nvPicPr>
          <p:cNvPr id="17" name="תמונה 16" descr="תמונה שמכילה פינגווין, ציפור&#10;&#10;התיאור נוצר באופן אוטומטי">
            <a:extLst>
              <a:ext uri="{FF2B5EF4-FFF2-40B4-BE49-F238E27FC236}">
                <a16:creationId xmlns:a16="http://schemas.microsoft.com/office/drawing/2014/main" id="{31616BE9-C687-09B4-188D-EB29D6E21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45" y="3282717"/>
            <a:ext cx="1777594" cy="2932528"/>
          </a:xfrm>
          <a:prstGeom prst="rect">
            <a:avLst/>
          </a:prstGeom>
        </p:spPr>
      </p:pic>
      <p:pic>
        <p:nvPicPr>
          <p:cNvPr id="19" name="תמונה 18" descr="תמונה שמכילה כהה&#10;&#10;התיאור נוצר באופן אוטומטי">
            <a:extLst>
              <a:ext uri="{FF2B5EF4-FFF2-40B4-BE49-F238E27FC236}">
                <a16:creationId xmlns:a16="http://schemas.microsoft.com/office/drawing/2014/main" id="{AB25590B-8A2E-01CA-B972-05CD3E437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496" y="356853"/>
            <a:ext cx="3577450" cy="3759154"/>
          </a:xfrm>
          <a:prstGeom prst="rect">
            <a:avLst/>
          </a:prstGeom>
        </p:spPr>
      </p:pic>
      <p:pic>
        <p:nvPicPr>
          <p:cNvPr id="15" name="תמונה 14" descr="תמונה שמכילה יונק, כלב, שחור, פנדה ענק&#10;&#10;התיאור נוצר באופן אוטומטי">
            <a:extLst>
              <a:ext uri="{FF2B5EF4-FFF2-40B4-BE49-F238E27FC236}">
                <a16:creationId xmlns:a16="http://schemas.microsoft.com/office/drawing/2014/main" id="{472A23F0-0B4F-66B9-2B49-F46D946C3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094" y="3146237"/>
            <a:ext cx="2588766" cy="216941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1857261-3918-B4F4-9499-2460683ED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736" y="2661819"/>
            <a:ext cx="3202516" cy="2758509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FAD74F0-855D-E645-84D0-77290B8116B3}"/>
              </a:ext>
            </a:extLst>
          </p:cNvPr>
          <p:cNvSpPr txBox="1"/>
          <p:nvPr/>
        </p:nvSpPr>
        <p:spPr>
          <a:xfrm>
            <a:off x="-13252" y="1296334"/>
            <a:ext cx="7367723" cy="193899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he-IL" sz="4000" b="1" dirty="0">
                <a:solidFill>
                  <a:srgbClr val="FFFF00"/>
                </a:solidFill>
                <a:latin typeface="Book Antiqua" panose="02040602050305030304" pitchFamily="18" charset="0"/>
              </a:rPr>
              <a:t>מטרת המחקר הושגה </a:t>
            </a:r>
            <a:br>
              <a:rPr lang="en-US" sz="4000" b="1" dirty="0">
                <a:solidFill>
                  <a:srgbClr val="FFFF00"/>
                </a:solidFill>
                <a:latin typeface="Book Antiqua" panose="02040602050305030304" pitchFamily="18" charset="0"/>
              </a:rPr>
            </a:br>
            <a:r>
              <a:rPr lang="he-IL" sz="4000" b="1" dirty="0">
                <a:solidFill>
                  <a:srgbClr val="FFFF00"/>
                </a:solidFill>
                <a:latin typeface="Book Antiqua" panose="02040602050305030304" pitchFamily="18" charset="0"/>
              </a:rPr>
              <a:t>והצלחנו להגיע לדיוק של 77% </a:t>
            </a:r>
            <a:br>
              <a:rPr lang="en-US" sz="4000" b="1" dirty="0">
                <a:solidFill>
                  <a:srgbClr val="FFFF00"/>
                </a:solidFill>
                <a:latin typeface="Book Antiqua" panose="02040602050305030304" pitchFamily="18" charset="0"/>
              </a:rPr>
            </a:br>
            <a:r>
              <a:rPr lang="he-IL" sz="4000" b="1" dirty="0">
                <a:solidFill>
                  <a:srgbClr val="FFFF00"/>
                </a:solidFill>
                <a:latin typeface="Book Antiqua" panose="02040602050305030304" pitchFamily="18" charset="0"/>
              </a:rPr>
              <a:t>בעזרת למידת מכונה מסוג </a:t>
            </a:r>
            <a:r>
              <a:rPr lang="en-US" sz="4000" b="1" dirty="0" err="1">
                <a:solidFill>
                  <a:srgbClr val="FFFF00"/>
                </a:solidFill>
                <a:latin typeface="Book Antiqua" panose="02040602050305030304" pitchFamily="18" charset="0"/>
              </a:rPr>
              <a:t>knn</a:t>
            </a:r>
            <a:endParaRPr lang="he-IL" sz="4000" b="1" dirty="0">
              <a:solidFill>
                <a:srgbClr val="FFFF00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9369287" y="443877"/>
            <a:ext cx="2822713" cy="1928262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b="1" dirty="0">
                <a:latin typeface="Narkisim" panose="020E0502050101010101" pitchFamily="34" charset="-79"/>
                <a:cs typeface="Narkisim" panose="020E0502050101010101" pitchFamily="34" charset="-79"/>
              </a:rPr>
              <a:t>מקורות והרכשה</a:t>
            </a:r>
            <a:endParaRPr lang="he-IL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13A4E71C-1449-04CC-A73A-B76D38E7BB4E}"/>
              </a:ext>
            </a:extLst>
          </p:cNvPr>
          <p:cNvSpPr/>
          <p:nvPr/>
        </p:nvSpPr>
        <p:spPr>
          <a:xfrm>
            <a:off x="569843" y="2476401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400" dirty="0">
                <a:solidFill>
                  <a:schemeClr val="bg1"/>
                </a:solidFill>
              </a:rPr>
              <a:t>crawling</a:t>
            </a:r>
            <a:endParaRPr lang="he-IL" dirty="0">
              <a:solidFill>
                <a:schemeClr val="bg1"/>
              </a:solidFill>
            </a:endParaRPr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821CEB38-7C79-BA69-9693-3BA7F05B5F0A}"/>
              </a:ext>
            </a:extLst>
          </p:cNvPr>
          <p:cNvGrpSpPr/>
          <p:nvPr/>
        </p:nvGrpSpPr>
        <p:grpSpPr>
          <a:xfrm>
            <a:off x="569843" y="1481495"/>
            <a:ext cx="4731026" cy="725629"/>
            <a:chOff x="569843" y="1481495"/>
            <a:chExt cx="4731026" cy="725629"/>
          </a:xfrm>
        </p:grpSpPr>
        <p:sp>
          <p:nvSpPr>
            <p:cNvPr id="5" name="מלבן: פינות מעוגלות 4">
              <a:extLst>
                <a:ext uri="{FF2B5EF4-FFF2-40B4-BE49-F238E27FC236}">
                  <a16:creationId xmlns:a16="http://schemas.microsoft.com/office/drawing/2014/main" id="{45221F2A-2CA0-38ED-0A71-4E8340EF3E68}"/>
                </a:ext>
              </a:extLst>
            </p:cNvPr>
            <p:cNvSpPr/>
            <p:nvPr/>
          </p:nvSpPr>
          <p:spPr>
            <a:xfrm>
              <a:off x="569843" y="1481495"/>
              <a:ext cx="4731026" cy="725629"/>
            </a:xfrm>
            <a:prstGeom prst="roundRect">
              <a:avLst/>
            </a:prstGeom>
            <a:solidFill>
              <a:srgbClr val="7D8287">
                <a:alpha val="76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>
                <a:solidFill>
                  <a:schemeClr val="bg1"/>
                </a:solidFill>
              </a:endParaRPr>
            </a:p>
          </p:txBody>
        </p:sp>
        <p:sp>
          <p:nvSpPr>
            <p:cNvPr id="2" name="תיבת טקסט 1">
              <a:hlinkClick r:id="rId3"/>
              <a:extLst>
                <a:ext uri="{FF2B5EF4-FFF2-40B4-BE49-F238E27FC236}">
                  <a16:creationId xmlns:a16="http://schemas.microsoft.com/office/drawing/2014/main" id="{F1A4CAE3-DA00-79BB-7EB1-A451ACA80E5C}"/>
                </a:ext>
              </a:extLst>
            </p:cNvPr>
            <p:cNvSpPr txBox="1"/>
            <p:nvPr/>
          </p:nvSpPr>
          <p:spPr>
            <a:xfrm>
              <a:off x="854765" y="1667141"/>
              <a:ext cx="3929270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>
                  <a:solidFill>
                    <a:schemeClr val="bg1"/>
                  </a:solidFill>
                </a:rPr>
                <a:t>https://a-z-animals.com/animals/</a:t>
              </a:r>
              <a:endParaRPr lang="he-IL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166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9369287" y="443877"/>
            <a:ext cx="2822713" cy="1928262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b="1" dirty="0">
                <a:latin typeface="Narkisim" panose="020E0502050101010101" pitchFamily="34" charset="-79"/>
                <a:cs typeface="Narkisim" panose="020E0502050101010101" pitchFamily="34" charset="-79"/>
              </a:rPr>
              <a:t>מקורות והרכשה</a:t>
            </a:r>
            <a:endParaRPr lang="he-IL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102CBCE0-C22C-3019-AB75-7C7FBC8B1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4" t="27622" r="27826" b="15925"/>
          <a:stretch/>
        </p:blipFill>
        <p:spPr>
          <a:xfrm>
            <a:off x="225287" y="861391"/>
            <a:ext cx="5181600" cy="274703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CFE09413-49B6-B7A7-6793-4A63DAEAD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0" t="21588" r="37935" b="42867"/>
          <a:stretch/>
        </p:blipFill>
        <p:spPr>
          <a:xfrm>
            <a:off x="225287" y="3975652"/>
            <a:ext cx="5181600" cy="2621468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B189D103-A562-B662-1B66-42047BE56D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14" t="28203" r="31195" b="21588"/>
          <a:stretch/>
        </p:blipFill>
        <p:spPr>
          <a:xfrm>
            <a:off x="5632174" y="3155432"/>
            <a:ext cx="6433930" cy="344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6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9369287" y="443877"/>
            <a:ext cx="2822713" cy="1472794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b="1" dirty="0">
                <a:latin typeface="Narkisim" panose="020E0502050101010101" pitchFamily="34" charset="-79"/>
                <a:cs typeface="Narkisim" panose="020E0502050101010101" pitchFamily="34" charset="-79"/>
              </a:rPr>
              <a:t>פרמטרים</a:t>
            </a:r>
            <a:endParaRPr lang="he-IL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45221F2A-2CA0-38ED-0A71-4E8340EF3E68}"/>
              </a:ext>
            </a:extLst>
          </p:cNvPr>
          <p:cNvSpPr/>
          <p:nvPr/>
        </p:nvSpPr>
        <p:spPr>
          <a:xfrm>
            <a:off x="1011721" y="2628337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prey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42004C55-16C1-12FE-9EF7-587F46A5FCA1}"/>
              </a:ext>
            </a:extLst>
          </p:cNvPr>
          <p:cNvSpPr/>
          <p:nvPr/>
        </p:nvSpPr>
        <p:spPr>
          <a:xfrm>
            <a:off x="1011721" y="3646533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Skin type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06DEC74D-487F-D88C-8D80-23CEE99231F0}"/>
              </a:ext>
            </a:extLst>
          </p:cNvPr>
          <p:cNvSpPr/>
          <p:nvPr/>
        </p:nvSpPr>
        <p:spPr>
          <a:xfrm>
            <a:off x="983149" y="4596573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order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1677C48A-F624-73BA-4EC7-76907C1E371E}"/>
              </a:ext>
            </a:extLst>
          </p:cNvPr>
          <p:cNvSpPr/>
          <p:nvPr/>
        </p:nvSpPr>
        <p:spPr>
          <a:xfrm>
            <a:off x="983149" y="5546613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location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7D84064C-02B2-6960-E7E5-EF3580E13CA2}"/>
              </a:ext>
            </a:extLst>
          </p:cNvPr>
          <p:cNvSpPr/>
          <p:nvPr/>
        </p:nvSpPr>
        <p:spPr>
          <a:xfrm>
            <a:off x="1011721" y="562724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family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C85599A6-8ED8-36F4-693D-74E106C06BC0}"/>
              </a:ext>
            </a:extLst>
          </p:cNvPr>
          <p:cNvSpPr/>
          <p:nvPr/>
        </p:nvSpPr>
        <p:spPr>
          <a:xfrm>
            <a:off x="2890218" y="1967949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Number of species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6936571E-D05A-66E7-754E-162E86EB4C70}"/>
              </a:ext>
            </a:extLst>
          </p:cNvPr>
          <p:cNvSpPr/>
          <p:nvPr/>
        </p:nvSpPr>
        <p:spPr>
          <a:xfrm>
            <a:off x="2884415" y="3035302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predators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id="{95E949D5-751D-954A-8CCF-11F1E0626655}"/>
              </a:ext>
            </a:extLst>
          </p:cNvPr>
          <p:cNvSpPr/>
          <p:nvPr/>
        </p:nvSpPr>
        <p:spPr>
          <a:xfrm>
            <a:off x="9952382" y="5523550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Danger level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D4D1C774-BB02-BB0D-EEB8-1260244B5707}"/>
              </a:ext>
            </a:extLst>
          </p:cNvPr>
          <p:cNvSpPr/>
          <p:nvPr/>
        </p:nvSpPr>
        <p:spPr>
          <a:xfrm>
            <a:off x="2855843" y="5056764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phylum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B0F54F97-1BC8-F8A6-757A-A412E2C46ABC}"/>
              </a:ext>
            </a:extLst>
          </p:cNvPr>
          <p:cNvSpPr/>
          <p:nvPr/>
        </p:nvSpPr>
        <p:spPr>
          <a:xfrm>
            <a:off x="4728537" y="1557988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habits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4E071BF0-0147-E2C6-C754-72D8E27F7B4C}"/>
              </a:ext>
            </a:extLst>
          </p:cNvPr>
          <p:cNvSpPr/>
          <p:nvPr/>
        </p:nvSpPr>
        <p:spPr>
          <a:xfrm>
            <a:off x="4728537" y="2540002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diet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A1BF2346-7AFD-B011-715B-42F2484F4A0F}"/>
              </a:ext>
            </a:extLst>
          </p:cNvPr>
          <p:cNvSpPr/>
          <p:nvPr/>
        </p:nvSpPr>
        <p:spPr>
          <a:xfrm>
            <a:off x="4728537" y="3554163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Litter size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20" name="מלבן: פינות מעוגלות 19">
            <a:extLst>
              <a:ext uri="{FF2B5EF4-FFF2-40B4-BE49-F238E27FC236}">
                <a16:creationId xmlns:a16="http://schemas.microsoft.com/office/drawing/2014/main" id="{4C9D2183-3009-F6A6-AE1A-A61B99EF901F}"/>
              </a:ext>
            </a:extLst>
          </p:cNvPr>
          <p:cNvSpPr/>
          <p:nvPr/>
        </p:nvSpPr>
        <p:spPr>
          <a:xfrm>
            <a:off x="6551542" y="2177188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weight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21" name="מלבן: פינות מעוגלות 20">
            <a:extLst>
              <a:ext uri="{FF2B5EF4-FFF2-40B4-BE49-F238E27FC236}">
                <a16:creationId xmlns:a16="http://schemas.microsoft.com/office/drawing/2014/main" id="{1865DACC-1868-B779-64F1-AED3AE54A5FB}"/>
              </a:ext>
            </a:extLst>
          </p:cNvPr>
          <p:cNvSpPr/>
          <p:nvPr/>
        </p:nvSpPr>
        <p:spPr>
          <a:xfrm>
            <a:off x="6551542" y="3112696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height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22" name="מלבן: פינות מעוגלות 21">
            <a:extLst>
              <a:ext uri="{FF2B5EF4-FFF2-40B4-BE49-F238E27FC236}">
                <a16:creationId xmlns:a16="http://schemas.microsoft.com/office/drawing/2014/main" id="{A0FCE0B9-7DFC-7E17-59C3-469203A04D7F}"/>
              </a:ext>
            </a:extLst>
          </p:cNvPr>
          <p:cNvSpPr/>
          <p:nvPr/>
        </p:nvSpPr>
        <p:spPr>
          <a:xfrm>
            <a:off x="2890218" y="925539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Biggest threat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23" name="מלבן: פינות מעוגלות 22">
            <a:extLst>
              <a:ext uri="{FF2B5EF4-FFF2-40B4-BE49-F238E27FC236}">
                <a16:creationId xmlns:a16="http://schemas.microsoft.com/office/drawing/2014/main" id="{C3C79008-0F5A-BAD2-6533-D9B0539126FA}"/>
              </a:ext>
            </a:extLst>
          </p:cNvPr>
          <p:cNvSpPr/>
          <p:nvPr/>
        </p:nvSpPr>
        <p:spPr>
          <a:xfrm>
            <a:off x="8416782" y="2635782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Life span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24" name="מלבן: פינות מעוגלות 23">
            <a:extLst>
              <a:ext uri="{FF2B5EF4-FFF2-40B4-BE49-F238E27FC236}">
                <a16:creationId xmlns:a16="http://schemas.microsoft.com/office/drawing/2014/main" id="{6D076F43-3EC1-DD9B-35B5-996B7729DDE9}"/>
              </a:ext>
            </a:extLst>
          </p:cNvPr>
          <p:cNvSpPr/>
          <p:nvPr/>
        </p:nvSpPr>
        <p:spPr>
          <a:xfrm>
            <a:off x="10207478" y="3066185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name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25" name="מלבן: פינות מעוגלות 24">
            <a:extLst>
              <a:ext uri="{FF2B5EF4-FFF2-40B4-BE49-F238E27FC236}">
                <a16:creationId xmlns:a16="http://schemas.microsoft.com/office/drawing/2014/main" id="{AAF73930-04BE-A441-6C83-F7C8F8B64726}"/>
              </a:ext>
            </a:extLst>
          </p:cNvPr>
          <p:cNvSpPr/>
          <p:nvPr/>
        </p:nvSpPr>
        <p:spPr>
          <a:xfrm>
            <a:off x="8416782" y="3492004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population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26" name="מלבן: פינות מעוגלות 25">
            <a:extLst>
              <a:ext uri="{FF2B5EF4-FFF2-40B4-BE49-F238E27FC236}">
                <a16:creationId xmlns:a16="http://schemas.microsoft.com/office/drawing/2014/main" id="{D436F2A5-B14D-FD86-A05F-78631D49ACEA}"/>
              </a:ext>
            </a:extLst>
          </p:cNvPr>
          <p:cNvSpPr/>
          <p:nvPr/>
        </p:nvSpPr>
        <p:spPr>
          <a:xfrm>
            <a:off x="2899330" y="4014354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class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27" name="מלבן: פינות מעוגלות 26">
            <a:extLst>
              <a:ext uri="{FF2B5EF4-FFF2-40B4-BE49-F238E27FC236}">
                <a16:creationId xmlns:a16="http://schemas.microsoft.com/office/drawing/2014/main" id="{2961425C-7A67-8841-9BA2-ABB28C2165E9}"/>
              </a:ext>
            </a:extLst>
          </p:cNvPr>
          <p:cNvSpPr/>
          <p:nvPr/>
        </p:nvSpPr>
        <p:spPr>
          <a:xfrm>
            <a:off x="4728537" y="4557672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Gestation period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28" name="מלבן: פינות מעוגלות 27">
            <a:extLst>
              <a:ext uri="{FF2B5EF4-FFF2-40B4-BE49-F238E27FC236}">
                <a16:creationId xmlns:a16="http://schemas.microsoft.com/office/drawing/2014/main" id="{CA8D1860-5C5A-6F76-0132-C0F29BACD101}"/>
              </a:ext>
            </a:extLst>
          </p:cNvPr>
          <p:cNvSpPr/>
          <p:nvPr/>
        </p:nvSpPr>
        <p:spPr>
          <a:xfrm>
            <a:off x="6551542" y="4036907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length</a:t>
            </a:r>
            <a:endParaRPr lang="he-IL" sz="2100" dirty="0">
              <a:latin typeface="Century" panose="02040604050505020304" pitchFamily="18" charset="0"/>
            </a:endParaRPr>
          </a:p>
        </p:txBody>
      </p: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23CEB3AD-75A9-ED45-9210-B3BF2EC3940C}"/>
              </a:ext>
            </a:extLst>
          </p:cNvPr>
          <p:cNvSpPr/>
          <p:nvPr/>
        </p:nvSpPr>
        <p:spPr>
          <a:xfrm>
            <a:off x="1011721" y="1605134"/>
            <a:ext cx="1656522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100" dirty="0">
                <a:latin typeface="Century" panose="02040604050505020304" pitchFamily="18" charset="0"/>
              </a:rPr>
              <a:t>genus</a:t>
            </a:r>
            <a:endParaRPr lang="he-IL" sz="21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7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9369287" y="443877"/>
            <a:ext cx="2822713" cy="1928262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800" b="1" dirty="0">
                <a:latin typeface="Narkisim" panose="020E0502050101010101" pitchFamily="34" charset="-79"/>
                <a:cs typeface="Narkisim" panose="020E0502050101010101" pitchFamily="34" charset="-79"/>
              </a:rPr>
              <a:t>ניתוח ראשוני</a:t>
            </a:r>
            <a:endParaRPr lang="he-IL" sz="24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13A4E71C-1449-04CC-A73A-B76D38E7BB4E}"/>
              </a:ext>
            </a:extLst>
          </p:cNvPr>
          <p:cNvSpPr/>
          <p:nvPr/>
        </p:nvSpPr>
        <p:spPr>
          <a:xfrm>
            <a:off x="530087" y="1338361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Data frame</a:t>
            </a:r>
            <a:r>
              <a:rPr lang="he-IL" sz="2400" dirty="0">
                <a:solidFill>
                  <a:schemeClr val="bg1"/>
                </a:solidFill>
              </a:rPr>
              <a:t>יצירת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he-IL" sz="2400" dirty="0">
                <a:solidFill>
                  <a:schemeClr val="bg1"/>
                </a:solidFill>
              </a:rPr>
              <a:t> שבו כל שורה היא חיה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FF43319D-7DAA-DFD6-019C-A77047693833}"/>
              </a:ext>
            </a:extLst>
          </p:cNvPr>
          <p:cNvSpPr/>
          <p:nvPr/>
        </p:nvSpPr>
        <p:spPr>
          <a:xfrm>
            <a:off x="530087" y="2353826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 מילוי ערכים חסרים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89750BA7-0D2B-FD70-CD3E-9CC0F90F0793}"/>
              </a:ext>
            </a:extLst>
          </p:cNvPr>
          <p:cNvSpPr/>
          <p:nvPr/>
        </p:nvSpPr>
        <p:spPr>
          <a:xfrm>
            <a:off x="530087" y="3321179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 המרת ערכים למספרים נומריים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23F08139-778C-6654-9404-4224AD2AEFFD}"/>
              </a:ext>
            </a:extLst>
          </p:cNvPr>
          <p:cNvSpPr/>
          <p:nvPr/>
        </p:nvSpPr>
        <p:spPr>
          <a:xfrm>
            <a:off x="530087" y="4279588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 טיפול בכפילויות ובערכים מיוחדים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FE9B1E8F-A771-F379-2738-FCBAF30D9A84}"/>
              </a:ext>
            </a:extLst>
          </p:cNvPr>
          <p:cNvSpPr/>
          <p:nvPr/>
        </p:nvSpPr>
        <p:spPr>
          <a:xfrm>
            <a:off x="530087" y="5314805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Data frame</a:t>
            </a:r>
            <a:r>
              <a:rPr lang="he-IL" sz="2400" dirty="0">
                <a:solidFill>
                  <a:schemeClr val="bg1"/>
                </a:solidFill>
              </a:rPr>
              <a:t>קבלת </a:t>
            </a:r>
          </a:p>
          <a:p>
            <a:pPr algn="ctr" rtl="0"/>
            <a:r>
              <a:rPr lang="he-IL" sz="2400" dirty="0">
                <a:solidFill>
                  <a:schemeClr val="bg1"/>
                </a:solidFill>
              </a:rPr>
              <a:t>עדכני ומסודר 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AFC2A25B-D980-379B-A15D-FF1E730C84D6}"/>
              </a:ext>
            </a:extLst>
          </p:cNvPr>
          <p:cNvSpPr/>
          <p:nvPr/>
        </p:nvSpPr>
        <p:spPr>
          <a:xfrm>
            <a:off x="5506279" y="1338360"/>
            <a:ext cx="3425687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2363 Rows * 22 columns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F0C4B0A0-F208-C80D-3EFA-B7AACEF58419}"/>
              </a:ext>
            </a:extLst>
          </p:cNvPr>
          <p:cNvSpPr/>
          <p:nvPr/>
        </p:nvSpPr>
        <p:spPr>
          <a:xfrm>
            <a:off x="5506279" y="5314804"/>
            <a:ext cx="3425687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1574 Rows * 17 columns</a:t>
            </a:r>
            <a:endParaRPr lang="he-IL" dirty="0">
              <a:solidFill>
                <a:schemeClr val="bg1"/>
              </a:solidFill>
            </a:endParaRPr>
          </a:p>
        </p:txBody>
      </p: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E2A1563B-C131-39F6-352E-FC638B38ABB1}"/>
              </a:ext>
            </a:extLst>
          </p:cNvPr>
          <p:cNvCxnSpPr>
            <a:cxnSpLocks/>
          </p:cNvCxnSpPr>
          <p:nvPr/>
        </p:nvCxnSpPr>
        <p:spPr>
          <a:xfrm>
            <a:off x="7407965" y="2239617"/>
            <a:ext cx="0" cy="2928731"/>
          </a:xfrm>
          <a:prstGeom prst="straightConnector1">
            <a:avLst/>
          </a:prstGeom>
          <a:ln w="76200">
            <a:solidFill>
              <a:schemeClr val="bg1"/>
            </a:solidFill>
            <a:prstDash val="sysDot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77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9369287" y="443877"/>
            <a:ext cx="2822713" cy="1928262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400" b="1" dirty="0">
                <a:latin typeface="Narkisim" panose="020E0502050101010101" pitchFamily="34" charset="-79"/>
                <a:cs typeface="Narkisim" panose="020E0502050101010101" pitchFamily="34" charset="-79"/>
              </a:rPr>
              <a:t>טיפול מיוחד בנתונים</a:t>
            </a:r>
            <a:endParaRPr lang="he-IL" sz="20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13A4E71C-1449-04CC-A73A-B76D38E7BB4E}"/>
              </a:ext>
            </a:extLst>
          </p:cNvPr>
          <p:cNvSpPr/>
          <p:nvPr/>
        </p:nvSpPr>
        <p:spPr>
          <a:xfrm>
            <a:off x="530087" y="1338361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400" dirty="0">
                <a:solidFill>
                  <a:schemeClr val="bg1"/>
                </a:solidFill>
              </a:rPr>
              <a:t>Object 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 int\flout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FF43319D-7DAA-DFD6-019C-A77047693833}"/>
              </a:ext>
            </a:extLst>
          </p:cNvPr>
          <p:cNvSpPr/>
          <p:nvPr/>
        </p:nvSpPr>
        <p:spPr>
          <a:xfrm>
            <a:off x="530087" y="2353826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המרת ערכים מעורבים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EC9F240C-8963-79E3-C88B-800983993C20}"/>
              </a:ext>
            </a:extLst>
          </p:cNvPr>
          <p:cNvSpPr/>
          <p:nvPr/>
        </p:nvSpPr>
        <p:spPr>
          <a:xfrm>
            <a:off x="530087" y="3440505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מילוי ערכים חסרים על פי המחלקה אליה שייכת החיה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55E73612-022A-90B5-ADD5-12EE3D78EA1D}"/>
              </a:ext>
            </a:extLst>
          </p:cNvPr>
          <p:cNvSpPr/>
          <p:nvPr/>
        </p:nvSpPr>
        <p:spPr>
          <a:xfrm>
            <a:off x="530087" y="4535376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נתונים שלא מסווגים לפי סכנת הכחדה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F309451-CC7A-A437-9626-AA7C501F6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5" t="28975" r="56196" b="12059"/>
          <a:stretch/>
        </p:blipFill>
        <p:spPr>
          <a:xfrm>
            <a:off x="5738646" y="1338361"/>
            <a:ext cx="2987910" cy="39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3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7566991" y="165581"/>
            <a:ext cx="4585252" cy="883359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400" b="1" dirty="0">
                <a:latin typeface="Narkisim" panose="020E0502050101010101" pitchFamily="34" charset="-79"/>
                <a:cs typeface="Narkisim" panose="020E0502050101010101" pitchFamily="34" charset="-79"/>
              </a:rPr>
              <a:t>טיפול מיוחד בנתונים</a:t>
            </a:r>
            <a:endParaRPr lang="he-IL" sz="20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FF43319D-7DAA-DFD6-019C-A77047693833}"/>
              </a:ext>
            </a:extLst>
          </p:cNvPr>
          <p:cNvSpPr/>
          <p:nvPr/>
        </p:nvSpPr>
        <p:spPr>
          <a:xfrm>
            <a:off x="2570922" y="244445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המרת ערכים מעורבים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9404159-7BDB-DADD-C601-3A09C1DC6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9555" r="50000" b="6452"/>
          <a:stretch/>
        </p:blipFill>
        <p:spPr>
          <a:xfrm>
            <a:off x="142811" y="1120983"/>
            <a:ext cx="2857600" cy="384858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CF4F367B-919F-E2AA-FCA9-544616D80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91" t="33615" r="49022" b="10125"/>
          <a:stretch/>
        </p:blipFill>
        <p:spPr>
          <a:xfrm>
            <a:off x="3143222" y="1120982"/>
            <a:ext cx="2864883" cy="3848583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F6187083-A228-4710-E9AD-F6617C7D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83" t="28396" r="49219" b="20002"/>
          <a:stretch/>
        </p:blipFill>
        <p:spPr>
          <a:xfrm>
            <a:off x="6183897" y="1120983"/>
            <a:ext cx="2864883" cy="384858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B9005D62-1D01-66C0-48CF-23459278A5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40" t="31102" r="50000" b="17665"/>
          <a:stretch/>
        </p:blipFill>
        <p:spPr>
          <a:xfrm>
            <a:off x="9192161" y="1120983"/>
            <a:ext cx="2864883" cy="3848582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BBD23E77-5CDA-BD9F-3EF5-FFBEB35B89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09" t="47922" r="42391" b="38931"/>
          <a:stretch/>
        </p:blipFill>
        <p:spPr>
          <a:xfrm>
            <a:off x="3996484" y="5332579"/>
            <a:ext cx="4023241" cy="13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7566991" y="165581"/>
            <a:ext cx="4585252" cy="883359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400" b="1" dirty="0">
                <a:latin typeface="Narkisim" panose="020E0502050101010101" pitchFamily="34" charset="-79"/>
                <a:cs typeface="Narkisim" panose="020E0502050101010101" pitchFamily="34" charset="-79"/>
              </a:rPr>
              <a:t>טיפול מיוחד בנתונים</a:t>
            </a:r>
            <a:endParaRPr lang="he-IL" sz="20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FF43319D-7DAA-DFD6-019C-A77047693833}"/>
              </a:ext>
            </a:extLst>
          </p:cNvPr>
          <p:cNvSpPr/>
          <p:nvPr/>
        </p:nvSpPr>
        <p:spPr>
          <a:xfrm>
            <a:off x="2570922" y="244445"/>
            <a:ext cx="4731026" cy="725629"/>
          </a:xfrm>
          <a:prstGeom prst="roundRect">
            <a:avLst/>
          </a:prstGeom>
          <a:solidFill>
            <a:srgbClr val="7D8287">
              <a:alpha val="7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he-IL" sz="2400" dirty="0">
                <a:solidFill>
                  <a:schemeClr val="bg1"/>
                </a:solidFill>
              </a:rPr>
              <a:t>מילוי ערכים חסרים על פי המחלקה אליה שייכת החיה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F46E2A3-8F84-39D1-F729-2B51F32D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66" t="33808" r="42391" b="5099"/>
          <a:stretch/>
        </p:blipFill>
        <p:spPr>
          <a:xfrm>
            <a:off x="291547" y="1820193"/>
            <a:ext cx="3803375" cy="420954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A08C74A9-A0EF-C4E5-E901-C98D9D77CF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08" t="42533" r="43697" b="10488"/>
          <a:stretch/>
        </p:blipFill>
        <p:spPr>
          <a:xfrm>
            <a:off x="4194312" y="1820193"/>
            <a:ext cx="3803376" cy="4209546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93C63D1B-82EA-37ED-2B0A-896AABFBB4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83" t="24142" r="31739" b="5872"/>
          <a:stretch/>
        </p:blipFill>
        <p:spPr>
          <a:xfrm>
            <a:off x="8090453" y="1816269"/>
            <a:ext cx="3803375" cy="420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5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C66A285-A8EE-A4C8-42AF-94A400D4FE8C}"/>
              </a:ext>
            </a:extLst>
          </p:cNvPr>
          <p:cNvSpPr txBox="1"/>
          <p:nvPr/>
        </p:nvSpPr>
        <p:spPr>
          <a:xfrm>
            <a:off x="3684104" y="4094922"/>
            <a:ext cx="2769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הקדמה</a:t>
            </a:r>
          </a:p>
        </p:txBody>
      </p:sp>
      <p:pic>
        <p:nvPicPr>
          <p:cNvPr id="4098" name="Picture 2" descr="National Geographic: 50 Greatest Wildlife Photographs - National Museum of  Wildlife Art">
            <a:extLst>
              <a:ext uri="{FF2B5EF4-FFF2-40B4-BE49-F238E27FC236}">
                <a16:creationId xmlns:a16="http://schemas.microsoft.com/office/drawing/2014/main" id="{AB204BA4-0BE2-85D0-A2B2-E5A8563B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סרט מנוקב 2">
            <a:extLst>
              <a:ext uri="{FF2B5EF4-FFF2-40B4-BE49-F238E27FC236}">
                <a16:creationId xmlns:a16="http://schemas.microsoft.com/office/drawing/2014/main" id="{9E5515CA-9433-2C9E-FC81-07187798F32A}"/>
              </a:ext>
            </a:extLst>
          </p:cNvPr>
          <p:cNvSpPr/>
          <p:nvPr/>
        </p:nvSpPr>
        <p:spPr>
          <a:xfrm>
            <a:off x="7566991" y="165581"/>
            <a:ext cx="4585252" cy="1941515"/>
          </a:xfrm>
          <a:prstGeom prst="flowChartPunchedTape">
            <a:avLst/>
          </a:prstGeom>
          <a:solidFill>
            <a:srgbClr val="7D8287">
              <a:alpha val="75000"/>
            </a:srgb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4400" b="1" dirty="0">
                <a:latin typeface="Narkisim" panose="020E0502050101010101" pitchFamily="34" charset="-79"/>
                <a:cs typeface="Narkisim" panose="020E0502050101010101" pitchFamily="34" charset="-79"/>
              </a:rPr>
              <a:t>שורה לדוגמא לאחר הטיפול בנתונים:</a:t>
            </a:r>
            <a:endParaRPr lang="he-IL" sz="2000" b="1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82D21C0F-370A-88DD-C633-39147B17323F}"/>
              </a:ext>
            </a:extLst>
          </p:cNvPr>
          <p:cNvGrpSpPr/>
          <p:nvPr/>
        </p:nvGrpSpPr>
        <p:grpSpPr>
          <a:xfrm>
            <a:off x="1359526" y="2476428"/>
            <a:ext cx="9472948" cy="2499459"/>
            <a:chOff x="1672130" y="1787315"/>
            <a:chExt cx="9472948" cy="2499459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11A86876-F737-348E-BA7B-A7ED978AB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00" t="30522" r="34855" b="62518"/>
            <a:stretch/>
          </p:blipFill>
          <p:spPr>
            <a:xfrm>
              <a:off x="1672130" y="1787315"/>
              <a:ext cx="9472948" cy="821091"/>
            </a:xfrm>
            <a:prstGeom prst="rect">
              <a:avLst/>
            </a:prstGeom>
          </p:spPr>
        </p:pic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C657B42B-DB50-4C97-F2BF-7F2F51693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261" t="30709" r="14130" b="62518"/>
            <a:stretch/>
          </p:blipFill>
          <p:spPr>
            <a:xfrm>
              <a:off x="3540822" y="2635583"/>
              <a:ext cx="7604256" cy="821091"/>
            </a:xfrm>
            <a:prstGeom prst="rect">
              <a:avLst/>
            </a:prstGeom>
          </p:spPr>
        </p:pic>
        <p:pic>
          <p:nvPicPr>
            <p:cNvPr id="1026" name="Picture 2" descr="Gypsy Cuckoo Bumble Bee | NWT Species at Risk">
              <a:extLst>
                <a:ext uri="{FF2B5EF4-FFF2-40B4-BE49-F238E27FC236}">
                  <a16:creationId xmlns:a16="http://schemas.microsoft.com/office/drawing/2014/main" id="{99377715-0015-021D-3D00-93AA136FE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2130" y="2635583"/>
              <a:ext cx="1849652" cy="1651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312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</TotalTime>
  <Words>202</Words>
  <Application>Microsoft Office PowerPoint</Application>
  <PresentationFormat>מסך רחב</PresentationFormat>
  <Paragraphs>72</Paragraphs>
  <Slides>15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2" baseType="lpstr">
      <vt:lpstr>Arial</vt:lpstr>
      <vt:lpstr>Book Antiqua</vt:lpstr>
      <vt:lpstr>Calibri</vt:lpstr>
      <vt:lpstr>Calibri Light</vt:lpstr>
      <vt:lpstr>Century</vt:lpstr>
      <vt:lpstr>Narkisim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Daniella Boaz</dc:creator>
  <cp:lastModifiedBy>Daniella Boaz</cp:lastModifiedBy>
  <cp:revision>33</cp:revision>
  <dcterms:created xsi:type="dcterms:W3CDTF">2023-01-18T08:19:02Z</dcterms:created>
  <dcterms:modified xsi:type="dcterms:W3CDTF">2023-02-21T18:25:24Z</dcterms:modified>
</cp:coreProperties>
</file>